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8" r:id="rId7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ACD713-9CA3-46BE-B826-FB491373A212}" v="6" dt="2024-03-08T13:56:38.7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83" autoAdjust="0"/>
    <p:restoredTop sz="94660"/>
  </p:normalViewPr>
  <p:slideViewPr>
    <p:cSldViewPr snapToGrid="0">
      <p:cViewPr varScale="1">
        <p:scale>
          <a:sx n="62" d="100"/>
          <a:sy n="62" d="100"/>
        </p:scale>
        <p:origin x="11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C1472-8591-47C6-B8A7-89C4BF5C6FA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812398-3C49-49A6-910F-942FEBE17BC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4FCB5-8D8A-4096-9460-3B6D1D1E59A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C7A998-C3FD-4F1E-8865-03CE918C143F}" type="datetime1">
              <a:rPr lang="en-GB"/>
              <a:pPr lvl="0"/>
              <a:t>22/03/2024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59D77-E5BE-456F-8D8D-DF6FFB0D1CA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1DB5E-4045-47D1-B33E-6C2E8137B82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6C8EF1-9A2A-49CF-BAF3-F51499E44ACE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969876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C7657-DA72-4740-B7B2-8D230680F5D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35EAA7-539B-431C-B023-CF4CB4F7001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89CBF-403C-411A-9AD1-4BE00C1DC53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CB3CB2-D60F-4883-93F0-C0BD5F93D6C1}" type="datetime1">
              <a:rPr lang="en-GB"/>
              <a:pPr lvl="0"/>
              <a:t>22/03/2024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278A1-9BDD-4B6A-84C0-1E510683C29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E7A1B-E938-4E2C-A100-55999F48FA6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DCF1D7-26B1-4C84-9B5E-CE2D40E8B85F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95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76F9FA-BCD7-41B5-8C15-ECFD958C4E0A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D0BDD7-379E-424A-84EC-E029E79399E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77FD6-C4BB-472C-8189-005E712D0BE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8C9E92-7E21-4D54-BB38-D3573A028D28}" type="datetime1">
              <a:rPr lang="en-GB"/>
              <a:pPr lvl="0"/>
              <a:t>22/03/2024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A99B0-BCD5-4026-A780-AE04E726108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80436D-A361-4635-9BC0-47AE528B042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87A4AC-BEE6-4BA5-B147-79C7D22F09F8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912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E91B0-751A-4AAE-BCAC-34CED3EEA0E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9E16D-8605-4693-9C4E-AA2A7BC0187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98D24-C407-4167-BA39-4D86C164B28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36190E-C909-4192-8B19-8B4A1B612FED}" type="datetime1">
              <a:rPr lang="en-GB"/>
              <a:pPr lvl="0"/>
              <a:t>22/03/2024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4DE8B-5F3B-48DC-A4EC-6FF3A35B468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59EFF-01E7-472F-A302-A73FFC10909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3B4BC1-B291-4068-8839-E8ECFFC73D82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456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63A5C-87D1-44AE-8158-757A7A09F5C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0B8F67-A0A6-478C-AB7C-76E4160FF0F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8CEFE-AE79-4AD6-BAA1-D645C826197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A049C9-AD99-4F1A-B140-2F902A8B514A}" type="datetime1">
              <a:rPr lang="en-GB"/>
              <a:pPr lvl="0"/>
              <a:t>22/03/2024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78B14-0001-40F6-B1E4-F6F04B69C2E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A56ED6-5AE3-4B4A-BDD4-9A531213C7F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222247-51F6-4109-BBB3-DBD7394AC171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85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BC850-0B22-4AEA-B312-D1F83D573FB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996E2-4D1B-4786-9087-6A009CEDB01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E9E777-D74E-4407-B56D-3BC019E2A6D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0C7A9D-4F61-4D17-8EF4-3E150286117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319FAD-CD5F-4BE1-B52D-54AEB6F1DCCD}" type="datetime1">
              <a:rPr lang="en-GB"/>
              <a:pPr lvl="0"/>
              <a:t>22/03/2024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A974C7-9D29-4798-B028-3FEFD0B98B3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4BBCA-1177-431F-AF71-7255FCC47BF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9D2C63-8F73-46F2-8589-E5F008A7DC05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693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8762A-3D2A-4EB7-B60A-E20F75CF638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875D6-E58A-4CF1-A29F-E4A5AFC7AB1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E28E57-1A90-4815-A5CF-660F82FC27E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C1A238-496C-435F-84C8-98CD0C8701A4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4C0D7C-F63C-4D21-81C2-42D58D96AA2D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C523CF-A72D-4BB3-B2B3-8269ABE58BF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FAB209-739F-4582-A482-F6DC77312B4B}" type="datetime1">
              <a:rPr lang="en-GB"/>
              <a:pPr lvl="0"/>
              <a:t>22/03/2024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2F7BD2-762D-49A7-AA9C-D30FCCD0B4F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ABDE46-2349-4A42-939D-1B858772C32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B35CF5-5C94-403F-9C6C-3046C9F6B5EB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607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3979E-E122-4ED6-B94D-C90F5E324BE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A4F52E-AD41-4DD3-8CDE-ECDB8BAE3FA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0FE34C-4E70-4EE4-B0DA-299569C1FAD8}" type="datetime1">
              <a:rPr lang="en-GB"/>
              <a:pPr lvl="0"/>
              <a:t>22/03/2024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487BAA-D85F-41E5-9B31-67AF9BF9C0B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56CF0E-DD15-41DF-A2C9-C1F612918A6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4B2324-3866-440A-A4AE-8A68D41A3A37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9965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8B3906-57C9-494A-AF59-90220941868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87C579-94FB-43B6-BC79-5ED217B83BED}" type="datetime1">
              <a:rPr lang="en-GB"/>
              <a:pPr lvl="0"/>
              <a:t>22/03/2024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349840-BB41-4CF8-908A-462A918E85C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D2A2F3-9CDE-44FE-9E29-713F21D9F81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80A904-D215-4553-AAFA-E64CA831964B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576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E3FB5-4B09-4E73-8F0C-858ADAA5B78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FB6EA-532A-4D56-8AF8-BDDD4EB37D9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CE25B6-86C9-4C96-BF00-776B6A1E14C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6134CC-0DC2-4661-A181-96482C5EEFE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CBB9BC-4305-4E94-B38A-1AA9BC1141C5}" type="datetime1">
              <a:rPr lang="en-GB"/>
              <a:pPr lvl="0"/>
              <a:t>22/03/2024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97E0F5-D61F-41C4-949A-069D54C9D25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04BF9C-C3F7-48AB-8AA6-4EC2E72FB7A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4C1EA9-1C24-4515-B065-489CDE366E45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301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249D3-9E62-4576-ABB5-0231E71B8E2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1A11FC-D8D2-4F43-8A89-E652FA29E2B8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087EC-1DA4-4890-A754-15DC8E67A02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BB256D-EA04-4B5B-AE28-9BC4C6F3F9E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54F830-E0D1-4D55-B565-E4557D3059E2}" type="datetime1">
              <a:rPr lang="en-GB"/>
              <a:pPr lvl="0"/>
              <a:t>22/03/2024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CF0B18-162D-49B1-9C6A-E01C7A9CE61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8D23C4-79C0-4C1E-8B05-04E1F7D978D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13C1D3-24FF-476E-B876-D42FBC3A09B3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94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8E3D41-229E-463B-8263-7FF6E2E6FCF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111485-024C-4BBE-9572-44F3FD50F87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00BDC-4ECE-453F-9173-6BFB3B8B976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DD34094-40AE-48D4-B824-D20B917C521B}" type="datetime1">
              <a:rPr lang="en-GB"/>
              <a:pPr lvl="0"/>
              <a:t>22/03/2024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620BB-FF17-4FF2-A696-EEEA40D2A20D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E30E8-6FCF-4601-94BD-5DB4D79B645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577D34A-C399-4C2A-A38F-290FB85D0DFF}" type="slidenum"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2739B-B024-4C08-A9C4-76F3B26173F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765774" y="1162526"/>
            <a:ext cx="819472" cy="403939"/>
          </a:xfrm>
        </p:spPr>
        <p:txBody>
          <a:bodyPr/>
          <a:lstStyle/>
          <a:p>
            <a:pPr lvl="0"/>
            <a:r>
              <a:rPr lang="en-GB" sz="1600" dirty="0"/>
              <a:t>2024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"/>
            <a:ext cx="12192000" cy="6857142"/>
          </a:xfrm>
          <a:prstGeom prst="rect">
            <a:avLst/>
          </a:prstGeom>
        </p:spPr>
      </p:pic>
      <p:graphicFrame>
        <p:nvGraphicFramePr>
          <p:cNvPr id="5" name="Table 12">
            <a:extLst>
              <a:ext uri="{FF2B5EF4-FFF2-40B4-BE49-F238E27FC236}">
                <a16:creationId xmlns:a16="http://schemas.microsoft.com/office/drawing/2014/main" id="{B9D1021B-AFDA-45B1-854E-E5432D0BB7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172694"/>
              </p:ext>
            </p:extLst>
          </p:nvPr>
        </p:nvGraphicFramePr>
        <p:xfrm>
          <a:off x="821632" y="1782455"/>
          <a:ext cx="10707750" cy="429119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141550">
                  <a:extLst>
                    <a:ext uri="{9D8B030D-6E8A-4147-A177-3AD203B41FA5}">
                      <a16:colId xmlns:a16="http://schemas.microsoft.com/office/drawing/2014/main" val="558099727"/>
                    </a:ext>
                  </a:extLst>
                </a:gridCol>
                <a:gridCol w="2141550">
                  <a:extLst>
                    <a:ext uri="{9D8B030D-6E8A-4147-A177-3AD203B41FA5}">
                      <a16:colId xmlns:a16="http://schemas.microsoft.com/office/drawing/2014/main" val="802837221"/>
                    </a:ext>
                  </a:extLst>
                </a:gridCol>
                <a:gridCol w="2141550">
                  <a:extLst>
                    <a:ext uri="{9D8B030D-6E8A-4147-A177-3AD203B41FA5}">
                      <a16:colId xmlns:a16="http://schemas.microsoft.com/office/drawing/2014/main" val="4263563805"/>
                    </a:ext>
                  </a:extLst>
                </a:gridCol>
                <a:gridCol w="2141550">
                  <a:extLst>
                    <a:ext uri="{9D8B030D-6E8A-4147-A177-3AD203B41FA5}">
                      <a16:colId xmlns:a16="http://schemas.microsoft.com/office/drawing/2014/main" val="2472420702"/>
                    </a:ext>
                  </a:extLst>
                </a:gridCol>
                <a:gridCol w="2141550">
                  <a:extLst>
                    <a:ext uri="{9D8B030D-6E8A-4147-A177-3AD203B41FA5}">
                      <a16:colId xmlns:a16="http://schemas.microsoft.com/office/drawing/2014/main" val="1275997483"/>
                    </a:ext>
                  </a:extLst>
                </a:gridCol>
              </a:tblGrid>
              <a:tr h="328229"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1" dirty="0">
                          <a:solidFill>
                            <a:srgbClr val="000000"/>
                          </a:solidFill>
                        </a:rPr>
                        <a:t>Monday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1" dirty="0">
                          <a:solidFill>
                            <a:srgbClr val="000000"/>
                          </a:solidFill>
                        </a:rPr>
                        <a:t>Tuesday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1" dirty="0">
                          <a:solidFill>
                            <a:srgbClr val="000000"/>
                          </a:solidFill>
                        </a:rPr>
                        <a:t>Wednesday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1" dirty="0">
                          <a:solidFill>
                            <a:srgbClr val="000000"/>
                          </a:solidFill>
                        </a:rPr>
                        <a:t>Thursday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1" dirty="0">
                          <a:solidFill>
                            <a:srgbClr val="000000"/>
                          </a:solidFill>
                        </a:rPr>
                        <a:t>Friday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552731"/>
                  </a:ext>
                </a:extLst>
              </a:tr>
              <a:tr h="832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Miso glazed aubergine, warm rainbow quinoa salad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(Vegan, GF)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Courgette, pepper and sweetcorn quesadillas</a:t>
                      </a:r>
                    </a:p>
                    <a:p>
                      <a:pPr lvl="0" algn="ctr"/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(Vegan available) 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Cajun spiced veggie burger, pickled cucumber, slaw, Ranch dressing</a:t>
                      </a:r>
                    </a:p>
                    <a:p>
                      <a:pPr lvl="0" algn="ctr"/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(Vegan)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Khao pad Thai egg fried rice with vegetables and tofu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GB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Vegan,GF</a:t>
                      </a: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200" dirty="0"/>
                        <a:t>Mario’s Margarita pizza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(Vegan available)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443659"/>
                  </a:ext>
                </a:extLst>
              </a:tr>
              <a:tr h="926316">
                <a:tc>
                  <a:txBody>
                    <a:bodyPr/>
                    <a:lstStyle/>
                    <a:p>
                      <a:pPr lvl="0" algn="ctr"/>
                      <a:r>
                        <a:rPr lang="en-GB" sz="1200" dirty="0"/>
                        <a:t>Tomato and mozzarella pasta bake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Pollo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pibil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, Yucatan chicken or pork shoulder and chorizo carnitas</a:t>
                      </a:r>
                    </a:p>
                    <a:p>
                      <a:pPr lvl="0" algn="ctr"/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(GF)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Panko crumbed Cajun spiced chicken sandwich, pickled cucumber, slaw, Ranch dressing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Pad see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ew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, Thai beef, bean sprout, vegetable and egg fried egg noodles </a:t>
                      </a:r>
                    </a:p>
                    <a:p>
                      <a:pPr lvl="0" algn="ctr"/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(GF)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200" dirty="0"/>
                        <a:t>Gluten Free battered catch of the day or fish fingers with tartare sauce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(GF)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411309"/>
                  </a:ext>
                </a:extLst>
              </a:tr>
              <a:tr h="13276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Roasted butternut, peppers, courgette and red onion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Garlic bread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Mexican rice</a:t>
                      </a:r>
                    </a:p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Black beans with red onions, peppers and </a:t>
                      </a:r>
                      <a:r>
                        <a:rPr lang="en-GB" sz="1200" b="0" i="0" u="none" strike="noStrike" kern="1200" cap="none" spc="0" baseline="0" dirty="0" err="1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pico</a:t>
                      </a: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 de </a:t>
                      </a:r>
                      <a:r>
                        <a:rPr lang="en-GB" sz="1200" b="0" i="0" u="none" strike="noStrike" kern="1200" cap="none" spc="0" baseline="0" dirty="0" err="1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gallo</a:t>
                      </a:r>
                      <a:endParaRPr lang="en-GB" sz="1200" b="0" i="0" u="none" strike="noStrike" kern="1200" cap="none" spc="0" baseline="0" dirty="0">
                        <a:solidFill>
                          <a:srgbClr val="000000"/>
                        </a:solidFill>
                        <a:uFillTx/>
                        <a:latin typeface="+mn-lt"/>
                      </a:endParaRPr>
                    </a:p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Nachos</a:t>
                      </a:r>
                    </a:p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Cheddar cheese, sour cream &amp; chive, Pineapple salsa and guacamole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Spicy potato wedges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Corn on the cob / sweetcorn 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Steamed broccoli, carrot, </a:t>
                      </a:r>
                      <a:r>
                        <a:rPr lang="en-GB" sz="1200" b="0" i="0" u="none" strike="noStrike" kern="1200" cap="none" spc="0" baseline="0" dirty="0" err="1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bok</a:t>
                      </a: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 choi and sweet corn with sweet chilli sauce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Prawn crackers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Nam </a:t>
                      </a:r>
                      <a:r>
                        <a:rPr lang="en-GB" sz="1200" b="0" i="0" u="none" strike="noStrike" kern="1200" cap="none" spc="0" baseline="0" dirty="0" err="1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jim</a:t>
                      </a: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 </a:t>
                      </a:r>
                      <a:r>
                        <a:rPr lang="en-GB" sz="1200" b="0" i="0" u="none" strike="noStrike" kern="1200" cap="none" spc="0" baseline="0" dirty="0" err="1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jaaew</a:t>
                      </a: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 dipping sauce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Pickled vegetable salad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Chips</a:t>
                      </a:r>
                    </a:p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Garden peas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1727615"/>
                  </a:ext>
                </a:extLst>
              </a:tr>
              <a:tr h="832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Banana cake with custard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Mango and lime cheesecake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Vanilla cake with icing and sprinkles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Chocolate mousse 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Brazilian carrot cake with chocolate glaze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179385"/>
                  </a:ext>
                </a:extLst>
              </a:tr>
            </a:tbl>
          </a:graphicData>
        </a:graphic>
      </p:graphicFrame>
      <p:sp>
        <p:nvSpPr>
          <p:cNvPr id="4" name="TextBox 8">
            <a:extLst>
              <a:ext uri="{FF2B5EF4-FFF2-40B4-BE49-F238E27FC236}">
                <a16:creationId xmlns:a16="http://schemas.microsoft.com/office/drawing/2014/main" id="{5CD5D979-B777-4DC5-8A3A-609CA4BD94F8}"/>
              </a:ext>
            </a:extLst>
          </p:cNvPr>
          <p:cNvSpPr txBox="1"/>
          <p:nvPr/>
        </p:nvSpPr>
        <p:spPr>
          <a:xfrm>
            <a:off x="821634" y="6029736"/>
            <a:ext cx="10707752" cy="5539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Available daily from the Main Dining Room: Soup of the day, homemade bread, Chef’s Special, jacket potatoes, pasta, sandwiches, salad bar, fresh fruit and yoghurt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3BA63B-FD6B-402E-95FA-97FA29449AF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217000" y="1387463"/>
            <a:ext cx="3774112" cy="583295"/>
          </a:xfrm>
        </p:spPr>
        <p:txBody>
          <a:bodyPr>
            <a:normAutofit/>
          </a:bodyPr>
          <a:lstStyle/>
          <a:p>
            <a:pPr lvl="0"/>
            <a:r>
              <a:rPr lang="en-GB" b="1" dirty="0"/>
              <a:t>Week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349C2468-6933-42A6-ABCA-BD772A9BF2C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256108" y="106015"/>
            <a:ext cx="3774112" cy="583295"/>
          </a:xfrm>
        </p:spPr>
        <p:txBody>
          <a:bodyPr/>
          <a:lstStyle/>
          <a:p>
            <a:pPr lvl="0"/>
            <a:r>
              <a:rPr lang="en-GB" sz="1400" dirty="0"/>
              <a:t>Week 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429"/>
            <a:ext cx="12192000" cy="6857142"/>
          </a:xfrm>
          <a:prstGeom prst="rect">
            <a:avLst/>
          </a:prstGeom>
        </p:spPr>
      </p:pic>
      <p:graphicFrame>
        <p:nvGraphicFramePr>
          <p:cNvPr id="4" name="Table 12">
            <a:extLst>
              <a:ext uri="{FF2B5EF4-FFF2-40B4-BE49-F238E27FC236}">
                <a16:creationId xmlns:a16="http://schemas.microsoft.com/office/drawing/2014/main" id="{00FA183A-1EBF-4F1E-A87A-5B6AAC9698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688535"/>
              </p:ext>
            </p:extLst>
          </p:nvPr>
        </p:nvGraphicFramePr>
        <p:xfrm>
          <a:off x="622852" y="2026242"/>
          <a:ext cx="11105315" cy="399930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21063">
                  <a:extLst>
                    <a:ext uri="{9D8B030D-6E8A-4147-A177-3AD203B41FA5}">
                      <a16:colId xmlns:a16="http://schemas.microsoft.com/office/drawing/2014/main" val="2050121385"/>
                    </a:ext>
                  </a:extLst>
                </a:gridCol>
                <a:gridCol w="2221063">
                  <a:extLst>
                    <a:ext uri="{9D8B030D-6E8A-4147-A177-3AD203B41FA5}">
                      <a16:colId xmlns:a16="http://schemas.microsoft.com/office/drawing/2014/main" val="4157278741"/>
                    </a:ext>
                  </a:extLst>
                </a:gridCol>
                <a:gridCol w="2221063">
                  <a:extLst>
                    <a:ext uri="{9D8B030D-6E8A-4147-A177-3AD203B41FA5}">
                      <a16:colId xmlns:a16="http://schemas.microsoft.com/office/drawing/2014/main" val="4178024541"/>
                    </a:ext>
                  </a:extLst>
                </a:gridCol>
                <a:gridCol w="2221063">
                  <a:extLst>
                    <a:ext uri="{9D8B030D-6E8A-4147-A177-3AD203B41FA5}">
                      <a16:colId xmlns:a16="http://schemas.microsoft.com/office/drawing/2014/main" val="4156110963"/>
                    </a:ext>
                  </a:extLst>
                </a:gridCol>
                <a:gridCol w="2221063">
                  <a:extLst>
                    <a:ext uri="{9D8B030D-6E8A-4147-A177-3AD203B41FA5}">
                      <a16:colId xmlns:a16="http://schemas.microsoft.com/office/drawing/2014/main" val="42119374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1" dirty="0">
                          <a:solidFill>
                            <a:srgbClr val="000000"/>
                          </a:solidFill>
                        </a:rPr>
                        <a:t>Monday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1" dirty="0">
                          <a:solidFill>
                            <a:srgbClr val="000000"/>
                          </a:solidFill>
                        </a:rPr>
                        <a:t>Tuesday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1" dirty="0">
                          <a:solidFill>
                            <a:srgbClr val="000000"/>
                          </a:solidFill>
                        </a:rPr>
                        <a:t>Wednesday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1" dirty="0">
                          <a:solidFill>
                            <a:srgbClr val="000000"/>
                          </a:solidFill>
                        </a:rPr>
                        <a:t>Thursday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1" dirty="0">
                          <a:solidFill>
                            <a:srgbClr val="000000"/>
                          </a:solidFill>
                        </a:rPr>
                        <a:t>Friday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337754"/>
                  </a:ext>
                </a:extLst>
              </a:tr>
              <a:tr h="7968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Potato, cauliflower and chickpea curry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(Vegan, GF)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Tofu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bahn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mi </a:t>
                      </a:r>
                      <a:r>
                        <a:rPr lang="en-GB" sz="1200" dirty="0"/>
                        <a:t>slaw pickled vegetables, basil, mint and coriander with sriracha mayo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Beetroot and chickpea falafel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(Vegan, GF) 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Roasted vegetable and lentil lasagne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Tortilla de patatas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(GF)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125339"/>
                  </a:ext>
                </a:extLst>
              </a:tr>
              <a:tr h="796843">
                <a:tc>
                  <a:txBody>
                    <a:bodyPr/>
                    <a:lstStyle/>
                    <a:p>
                      <a:pPr lvl="0" algn="ctr"/>
                      <a:r>
                        <a:rPr lang="en-GB" sz="1200" dirty="0"/>
                        <a:t>Saag panner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(GF)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dirty="0"/>
                        <a:t>Vietnamese pulled pork </a:t>
                      </a:r>
                      <a:r>
                        <a:rPr lang="en-GB" sz="1200" dirty="0" err="1"/>
                        <a:t>bahn</a:t>
                      </a:r>
                      <a:r>
                        <a:rPr lang="en-GB" sz="1200" dirty="0"/>
                        <a:t> mi, slaw pickled vegetables, basil, mint and coriander with sriracha mayo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Piri 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Piri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spiced chicken</a:t>
                      </a:r>
                    </a:p>
                    <a:p>
                      <a:pPr lvl="0"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(Some plain as well)</a:t>
                      </a:r>
                    </a:p>
                    <a:p>
                      <a:pPr lvl="0" algn="ctr"/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(GF)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dirty="0"/>
                        <a:t>Hereford Beef lasagne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200" dirty="0"/>
                        <a:t>Gluten Free battered catch of the day or fish fingers with tartare sauce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(GF)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063724"/>
                  </a:ext>
                </a:extLst>
              </a:tr>
              <a:tr h="1308342">
                <a:tc>
                  <a:txBody>
                    <a:bodyPr/>
                    <a:lstStyle/>
                    <a:p>
                      <a:pPr lvl="0"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Steamed rice</a:t>
                      </a:r>
                    </a:p>
                    <a:p>
                      <a:pPr lvl="0"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Red lentil dahl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Naan bread or poppadum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Mango chutney</a:t>
                      </a:r>
                    </a:p>
                    <a:p>
                      <a:pPr lvl="0" algn="ctr"/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Raitha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Stir fried vegetables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with sweet chilli sauce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Piri </a:t>
                      </a:r>
                      <a:r>
                        <a:rPr lang="en-GB" sz="1200" b="0" i="0" u="none" strike="noStrike" kern="1200" cap="none" spc="0" baseline="0" dirty="0" err="1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Piri</a:t>
                      </a: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 spiced roast potatoes</a:t>
                      </a:r>
                    </a:p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Steamed sweetcorn/corn on the cob</a:t>
                      </a:r>
                    </a:p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Slaw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dirty="0"/>
                        <a:t>Garlic bread</a:t>
                      </a:r>
                    </a:p>
                    <a:p>
                      <a:pPr lvl="0" algn="ctr"/>
                      <a:r>
                        <a:rPr lang="en-GB" sz="1200" dirty="0"/>
                        <a:t>Roasted butternut, fennel, courgette, peppers and onions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Chips</a:t>
                      </a:r>
                    </a:p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Garden peas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326936"/>
                  </a:ext>
                </a:extLst>
              </a:tr>
              <a:tr h="796843">
                <a:tc>
                  <a:txBody>
                    <a:bodyPr/>
                    <a:lstStyle/>
                    <a:p>
                      <a:pPr lvl="0" algn="ctr"/>
                      <a:r>
                        <a:rPr lang="en-GB" sz="1200" dirty="0"/>
                        <a:t>Apple and berry crumble with custard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Strawberry jelly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Chocolate chip cookies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  <a:ea typeface="+mn-ea"/>
                          <a:cs typeface="+mn-cs"/>
                        </a:rPr>
                        <a:t>Raspberry tiramasu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Chocolate marble cake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2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620255"/>
                  </a:ext>
                </a:extLst>
              </a:tr>
            </a:tbl>
          </a:graphicData>
        </a:graphic>
      </p:graphicFrame>
      <p:sp>
        <p:nvSpPr>
          <p:cNvPr id="3" name="TextBox 8">
            <a:extLst>
              <a:ext uri="{FF2B5EF4-FFF2-40B4-BE49-F238E27FC236}">
                <a16:creationId xmlns:a16="http://schemas.microsoft.com/office/drawing/2014/main" id="{0B1E94F9-CE2B-4698-A3C8-D870EA2CF1FF}"/>
              </a:ext>
            </a:extLst>
          </p:cNvPr>
          <p:cNvSpPr txBox="1"/>
          <p:nvPr/>
        </p:nvSpPr>
        <p:spPr>
          <a:xfrm>
            <a:off x="821634" y="6029736"/>
            <a:ext cx="10707752" cy="5539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Available daily from the Main Dining Room: Soup of the day, homemade bread, Chef’s Special, jacket potatoes, pasta, sandwiches, salad bar, fresh fruit and yoghurt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7757" y="1407097"/>
            <a:ext cx="11355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b="1" dirty="0"/>
              <a:t>Week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"/>
            <a:ext cx="12192000" cy="6857142"/>
          </a:xfrm>
          <a:prstGeom prst="rect">
            <a:avLst/>
          </a:prstGeom>
        </p:spPr>
      </p:pic>
      <p:graphicFrame>
        <p:nvGraphicFramePr>
          <p:cNvPr id="4" name="Table 12">
            <a:extLst>
              <a:ext uri="{FF2B5EF4-FFF2-40B4-BE49-F238E27FC236}">
                <a16:creationId xmlns:a16="http://schemas.microsoft.com/office/drawing/2014/main" id="{6D45F051-0A56-4EEC-B132-DC42B60F33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671420"/>
              </p:ext>
            </p:extLst>
          </p:nvPr>
        </p:nvGraphicFramePr>
        <p:xfrm>
          <a:off x="424070" y="2068992"/>
          <a:ext cx="11343860" cy="418899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268772">
                  <a:extLst>
                    <a:ext uri="{9D8B030D-6E8A-4147-A177-3AD203B41FA5}">
                      <a16:colId xmlns:a16="http://schemas.microsoft.com/office/drawing/2014/main" val="555963168"/>
                    </a:ext>
                  </a:extLst>
                </a:gridCol>
                <a:gridCol w="2268772">
                  <a:extLst>
                    <a:ext uri="{9D8B030D-6E8A-4147-A177-3AD203B41FA5}">
                      <a16:colId xmlns:a16="http://schemas.microsoft.com/office/drawing/2014/main" val="2168212426"/>
                    </a:ext>
                  </a:extLst>
                </a:gridCol>
                <a:gridCol w="2268772">
                  <a:extLst>
                    <a:ext uri="{9D8B030D-6E8A-4147-A177-3AD203B41FA5}">
                      <a16:colId xmlns:a16="http://schemas.microsoft.com/office/drawing/2014/main" val="3946835273"/>
                    </a:ext>
                  </a:extLst>
                </a:gridCol>
                <a:gridCol w="2268772">
                  <a:extLst>
                    <a:ext uri="{9D8B030D-6E8A-4147-A177-3AD203B41FA5}">
                      <a16:colId xmlns:a16="http://schemas.microsoft.com/office/drawing/2014/main" val="3624019679"/>
                    </a:ext>
                  </a:extLst>
                </a:gridCol>
                <a:gridCol w="2268772">
                  <a:extLst>
                    <a:ext uri="{9D8B030D-6E8A-4147-A177-3AD203B41FA5}">
                      <a16:colId xmlns:a16="http://schemas.microsoft.com/office/drawing/2014/main" val="999431466"/>
                    </a:ext>
                  </a:extLst>
                </a:gridCol>
              </a:tblGrid>
              <a:tr h="270269"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1" dirty="0">
                          <a:solidFill>
                            <a:srgbClr val="000000"/>
                          </a:solidFill>
                        </a:rPr>
                        <a:t>Monday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1" dirty="0">
                          <a:solidFill>
                            <a:srgbClr val="000000"/>
                          </a:solidFill>
                        </a:rPr>
                        <a:t>Tuesday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1" dirty="0">
                          <a:solidFill>
                            <a:srgbClr val="000000"/>
                          </a:solidFill>
                        </a:rPr>
                        <a:t>Wednesday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1" dirty="0">
                          <a:solidFill>
                            <a:srgbClr val="000000"/>
                          </a:solidFill>
                        </a:rPr>
                        <a:t>Thursday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b="1" dirty="0">
                          <a:solidFill>
                            <a:srgbClr val="000000"/>
                          </a:solidFill>
                        </a:rPr>
                        <a:t>Friday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656184"/>
                  </a:ext>
                </a:extLst>
              </a:tr>
              <a:tr h="860057">
                <a:tc>
                  <a:txBody>
                    <a:bodyPr/>
                    <a:lstStyle/>
                    <a:p>
                      <a:pPr lvl="0"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Plant based bowl, black beans, sweetcorn, peppers, brown rice, tomato salsa, avocado and tortilla chips</a:t>
                      </a:r>
                    </a:p>
                    <a:p>
                      <a:pPr lvl="0" algn="ctr"/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(Vegan, GF)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Panko crumbed tofu with sweet and sour sauce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(Vegan)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Feta, spinach and sun-dried tomato stuffed courgettes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(GF)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Chilli paneer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kati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roll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Veggie sausages</a:t>
                      </a:r>
                    </a:p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(Vegan)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473442"/>
                  </a:ext>
                </a:extLst>
              </a:tr>
              <a:tr h="8600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Three cheese mac and cheese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Gluten free tempura battered chicken with sweet and sour sauce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(GF)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Lebanese lamb </a:t>
                      </a:r>
                      <a:r>
                        <a:rPr lang="en-GB" sz="1200" dirty="0" err="1"/>
                        <a:t>kafta</a:t>
                      </a:r>
                      <a:r>
                        <a:rPr lang="en-GB" sz="1200" dirty="0"/>
                        <a:t> stew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(GF)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dirty="0"/>
                        <a:t>Tandoori chicken</a:t>
                      </a:r>
                    </a:p>
                    <a:p>
                      <a:pPr lvl="0" algn="ctr"/>
                      <a:r>
                        <a:rPr lang="en-GB" sz="1200" dirty="0"/>
                        <a:t>(GF)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200" dirty="0"/>
                        <a:t>Gluten Free battered catch of the day or fish fingers with tartare sauce</a:t>
                      </a:r>
                    </a:p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(GF)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564995"/>
                  </a:ext>
                </a:extLst>
              </a:tr>
              <a:tr h="9116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Garlic bread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Steamed mixed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 vegetables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dirty="0"/>
                        <a:t>Steamed rice</a:t>
                      </a:r>
                    </a:p>
                    <a:p>
                      <a:pPr lvl="0" algn="ctr"/>
                      <a:r>
                        <a:rPr lang="en-GB" sz="1200" dirty="0"/>
                        <a:t>Steamed broccoli, carrot, </a:t>
                      </a:r>
                      <a:r>
                        <a:rPr lang="en-GB" sz="1200" dirty="0" err="1"/>
                        <a:t>bok</a:t>
                      </a:r>
                      <a:r>
                        <a:rPr lang="en-GB" sz="1200" dirty="0"/>
                        <a:t> choi, Chinese cabbage and sweetcorn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dirty="0"/>
                        <a:t>Bulgar wheat</a:t>
                      </a:r>
                    </a:p>
                    <a:p>
                      <a:pPr lvl="0" algn="ctr"/>
                      <a:r>
                        <a:rPr lang="en-GB" sz="1200" dirty="0"/>
                        <a:t>Flat bread</a:t>
                      </a:r>
                    </a:p>
                    <a:p>
                      <a:pPr lvl="0" algn="ctr"/>
                      <a:r>
                        <a:rPr lang="en-GB" sz="1200" dirty="0"/>
                        <a:t>Lebanese roasted cauliflower and broccoli with pomegranate</a:t>
                      </a:r>
                    </a:p>
                    <a:p>
                      <a:pPr lvl="0" algn="ctr"/>
                      <a:r>
                        <a:rPr lang="en-GB" sz="1200" dirty="0" err="1"/>
                        <a:t>Babaganoush</a:t>
                      </a:r>
                      <a:endParaRPr lang="en-GB" sz="1200" dirty="0"/>
                    </a:p>
                    <a:p>
                      <a:pPr lvl="0" algn="ctr"/>
                      <a:r>
                        <a:rPr lang="en-GB" sz="1200" dirty="0"/>
                        <a:t>Houmous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200" dirty="0"/>
                        <a:t>Vegetable curry</a:t>
                      </a:r>
                    </a:p>
                    <a:p>
                      <a:pPr lvl="0" algn="ctr"/>
                      <a:r>
                        <a:rPr lang="en-GB" sz="1200" dirty="0"/>
                        <a:t>Naan bread</a:t>
                      </a:r>
                    </a:p>
                    <a:p>
                      <a:pPr lvl="0" algn="ctr"/>
                      <a:r>
                        <a:rPr lang="en-GB" sz="1200" dirty="0"/>
                        <a:t>Poppadom</a:t>
                      </a:r>
                    </a:p>
                    <a:p>
                      <a:pPr lvl="0" algn="ctr"/>
                      <a:r>
                        <a:rPr lang="en-GB" sz="1200" dirty="0"/>
                        <a:t>Coriander and mint sauce</a:t>
                      </a:r>
                    </a:p>
                    <a:p>
                      <a:pPr lvl="0" algn="ctr"/>
                      <a:r>
                        <a:rPr lang="en-GB" sz="1200" dirty="0" err="1"/>
                        <a:t>Raitha</a:t>
                      </a:r>
                      <a:endParaRPr lang="en-GB" sz="1200" dirty="0"/>
                    </a:p>
                    <a:p>
                      <a:pPr lvl="0" algn="ctr"/>
                      <a:r>
                        <a:rPr lang="en-GB" sz="1200" dirty="0"/>
                        <a:t>Mango chutney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Chips</a:t>
                      </a:r>
                    </a:p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Garden peas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443560"/>
                  </a:ext>
                </a:extLst>
              </a:tr>
              <a:tr h="8600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Chocolate chip sponge cake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With custard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Flap jack with dried fruits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Lemon and poppy seed cake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Eton Mess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+mn-lt"/>
                        </a:rPr>
                        <a:t>Chocolate cornflake cake</a:t>
                      </a:r>
                    </a:p>
                  </a:txBody>
                  <a:tcPr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6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8508210"/>
                  </a:ext>
                </a:extLst>
              </a:tr>
            </a:tbl>
          </a:graphicData>
        </a:graphic>
      </p:graphicFrame>
      <p:sp>
        <p:nvSpPr>
          <p:cNvPr id="3" name="TextBox 8">
            <a:extLst>
              <a:ext uri="{FF2B5EF4-FFF2-40B4-BE49-F238E27FC236}">
                <a16:creationId xmlns:a16="http://schemas.microsoft.com/office/drawing/2014/main" id="{FF57D09D-EB6E-4736-B391-9CE7199E8EA3}"/>
              </a:ext>
            </a:extLst>
          </p:cNvPr>
          <p:cNvSpPr txBox="1"/>
          <p:nvPr/>
        </p:nvSpPr>
        <p:spPr>
          <a:xfrm>
            <a:off x="821633" y="6245644"/>
            <a:ext cx="10465491" cy="55399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Available daily from the Main Dining Room: Soup of the day, homemade bread, Chef’s Special, jacket potatoes, pasta, sandwiches, salad bar, fresh fruit and yoghurt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7757" y="1547769"/>
            <a:ext cx="11355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2400" b="1" dirty="0"/>
              <a:t>Week 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86A94B76233F488C1E71AFA88CD1B8" ma:contentTypeVersion="3" ma:contentTypeDescription="Create a new document." ma:contentTypeScope="" ma:versionID="c415fe7940cb8a6a3f456b48cf7147a1">
  <xsd:schema xmlns:xsd="http://www.w3.org/2001/XMLSchema" xmlns:xs="http://www.w3.org/2001/XMLSchema" xmlns:p="http://schemas.microsoft.com/office/2006/metadata/properties" xmlns:ns3="7d7f5f0d-8fb5-4461-a498-f470f68e7e9a" targetNamespace="http://schemas.microsoft.com/office/2006/metadata/properties" ma:root="true" ma:fieldsID="9679de6576824c542f798d3236c8ea1f" ns3:_="">
    <xsd:import namespace="7d7f5f0d-8fb5-4461-a498-f470f68e7e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7f5f0d-8fb5-4461-a498-f470f68e7e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7964D6-2AF0-4BA2-AFCA-C81CF9078443}">
  <ds:schemaRefs>
    <ds:schemaRef ds:uri="http://purl.org/dc/terms/"/>
    <ds:schemaRef ds:uri="http://schemas.openxmlformats.org/package/2006/metadata/core-properties"/>
    <ds:schemaRef ds:uri="7d7f5f0d-8fb5-4461-a498-f470f68e7e9a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9EB2020-CC08-4D24-9D55-A31B05C332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763548-9154-47C7-8866-AB50EFDE2F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7f5f0d-8fb5-4461-a498-f470f68e7e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10527</TotalTime>
  <Words>682</Words>
  <Application>Microsoft Office PowerPoint</Application>
  <PresentationFormat>Widescreen</PresentationFormat>
  <Paragraphs>138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2024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Term Menu 2022</dc:title>
  <dc:creator>Catering (NWC)</dc:creator>
  <cp:lastModifiedBy>McLean, Aurelie (NWC) Staff</cp:lastModifiedBy>
  <cp:revision>49</cp:revision>
  <cp:lastPrinted>2023-11-09T15:21:48Z</cp:lastPrinted>
  <dcterms:created xsi:type="dcterms:W3CDTF">2022-01-21T11:39:17Z</dcterms:created>
  <dcterms:modified xsi:type="dcterms:W3CDTF">2024-03-22T14:12:52Z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0x0101006586A94B76233F488C1E71AFA88CD1B8</vt:lpwstr>
  </property>
</Properties>
</file>